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7" autoAdjust="0"/>
    <p:restoredTop sz="94632" autoAdjust="0"/>
  </p:normalViewPr>
  <p:slideViewPr>
    <p:cSldViewPr>
      <p:cViewPr>
        <p:scale>
          <a:sx n="66" d="100"/>
          <a:sy n="66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Walter</a:t>
            </a:r>
            <a:r>
              <a:rPr lang="en-US" sz="1600" baseline="0" dirty="0" smtClean="0"/>
              <a:t> Cronkite School of Journalism and Mass Communication; School of Earth and Space Exploration</a:t>
            </a:r>
            <a:endParaRPr lang="en-US" sz="16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237840"/>
            <a:ext cx="490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ASU/NASA Space Grant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331783"/>
            <a:ext cx="640058" cy="4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934" y="6322902"/>
            <a:ext cx="307069" cy="4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74454"/>
            <a:ext cx="599327" cy="4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9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0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9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8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3D18-7A6E-4E28-B8B4-ABCD3E01572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6B4A9-1D56-4A0F-85CF-59200163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237840"/>
            <a:ext cx="490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ASU/NASA Space Grant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6331783"/>
            <a:ext cx="640058" cy="4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5934" y="6322902"/>
            <a:ext cx="307069" cy="4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6274454"/>
            <a:ext cx="599327" cy="4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87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statistics/seind14/index.cfm/chapter-7/c7h.htm" TargetMode="External"/><Relationship Id="rId2" Type="http://schemas.openxmlformats.org/officeDocument/2006/relationships/hyperlink" Target="http://www.ncbi.nlm.nih.gov/pubmed/188119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275" y="2262221"/>
            <a:ext cx="7547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Role of Journalism in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4803" y="372213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Kristen Hwang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6377" y="4091464"/>
            <a:ext cx="291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Faculty Adviser: Nicole Cassis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K\Documents\Space Grant\Symposium presentation\asu-sci-t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32621"/>
            <a:ext cx="9145554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. K\Documents\Space Grant\Symposium presentation\team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2" y="967876"/>
            <a:ext cx="2408148" cy="16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r. K\Documents\Space Grant\Symposium presentation\larkman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67" y="4617058"/>
            <a:ext cx="2301775" cy="15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r. K\Documents\Space Grant\Symposium presentation\featart-600x3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3" y="2752961"/>
            <a:ext cx="2628018" cy="16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r. K\Documents\Space Grant\Symposium presentation\diamond-anv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6" y="4675192"/>
            <a:ext cx="2232312" cy="14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r. K\Documents\Space Grant\Symposium presentation\robinson_lroc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68" y="965466"/>
            <a:ext cx="2481174" cy="16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r. K\Documents\Space Grant\Symposium presentation\kv hodges phot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17" y="2738820"/>
            <a:ext cx="1723357" cy="17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r. K\Documents\Space Grant\Symposium presentation\983858_82691584-300x2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20" y="939083"/>
            <a:ext cx="2229463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r. K\Documents\Space Grant\Symposium presentation\michael-bu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68" y="2791994"/>
            <a:ext cx="2481174" cy="16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r. K\Documents\Space Grant\Symposium presentation\mate_2012_-_team_at_mate_comp_w_ko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20" y="4617058"/>
            <a:ext cx="2164285" cy="15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1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Researchers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447800"/>
            <a:ext cx="7391400" cy="3951288"/>
          </a:xfrm>
        </p:spPr>
        <p:txBody>
          <a:bodyPr/>
          <a:lstStyle/>
          <a:p>
            <a:r>
              <a:rPr lang="en-US" dirty="0" smtClean="0"/>
              <a:t>Establish a good relationship with your PIO</a:t>
            </a:r>
          </a:p>
          <a:p>
            <a:pPr lvl="1"/>
            <a:r>
              <a:rPr lang="en-US" dirty="0" smtClean="0"/>
              <a:t>Keep them updated</a:t>
            </a:r>
          </a:p>
          <a:p>
            <a:pPr lvl="1"/>
            <a:r>
              <a:rPr lang="en-US" dirty="0" smtClean="0"/>
              <a:t>Respond to their emails</a:t>
            </a:r>
          </a:p>
          <a:p>
            <a:r>
              <a:rPr lang="en-US" dirty="0" smtClean="0"/>
              <a:t>Understand that news is timely</a:t>
            </a:r>
          </a:p>
          <a:p>
            <a:pPr lvl="1"/>
            <a:r>
              <a:rPr lang="en-US" dirty="0" smtClean="0"/>
              <a:t>Embargoes </a:t>
            </a:r>
          </a:p>
          <a:p>
            <a:r>
              <a:rPr lang="en-US" dirty="0" smtClean="0"/>
              <a:t>When interviewing:</a:t>
            </a:r>
          </a:p>
          <a:p>
            <a:pPr lvl="1"/>
            <a:r>
              <a:rPr lang="en-US" dirty="0" smtClean="0"/>
              <a:t>Think of analogies</a:t>
            </a:r>
          </a:p>
          <a:p>
            <a:pPr lvl="1"/>
            <a:r>
              <a:rPr lang="en-US" dirty="0" smtClean="0"/>
              <a:t>Use pictures or diagrams</a:t>
            </a:r>
          </a:p>
          <a:p>
            <a:pPr lvl="1"/>
            <a:r>
              <a:rPr lang="en-US" dirty="0" smtClean="0"/>
              <a:t>Send your paper to the reporter before the interview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90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1"/>
            <a:ext cx="8001000" cy="30479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“It doesn’t matter what we discover if we do it by </a:t>
            </a:r>
            <a:r>
              <a:rPr lang="en-US" sz="2800" dirty="0" smtClean="0"/>
              <a:t>ourselves. It </a:t>
            </a:r>
            <a:r>
              <a:rPr lang="en-US" sz="2800" dirty="0"/>
              <a:t>could be the most important discovery ever to the handful of people in your field, but it doesn’t matter if you don’t tell people about it</a:t>
            </a:r>
            <a:r>
              <a:rPr lang="en-US" sz="2800" dirty="0" smtClean="0"/>
              <a:t>.”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-Tom Sharp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</a:t>
            </a:r>
            <a:r>
              <a:rPr lang="en-US" sz="2000" dirty="0" smtClean="0"/>
              <a:t>Associate Director, Arizona Space Grant Consortium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505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4735" y="381000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96136" y="1874729"/>
            <a:ext cx="795172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cientific communication </a:t>
            </a:r>
            <a:r>
              <a:rPr lang="en-US" sz="2800" dirty="0" smtClean="0"/>
              <a:t>challenges </a:t>
            </a:r>
            <a:r>
              <a:rPr lang="en-US" sz="2800" dirty="0" smtClean="0"/>
              <a:t>and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is science </a:t>
            </a:r>
            <a:r>
              <a:rPr lang="en-US" sz="2800" dirty="0" smtClean="0"/>
              <a:t>journalism?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Benefits </a:t>
            </a:r>
            <a:r>
              <a:rPr lang="en-US" sz="2800" dirty="0" smtClean="0"/>
              <a:t>and tradeoffs of science journalism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Communication Model &amp; How </a:t>
            </a:r>
            <a:r>
              <a:rPr lang="en-US" sz="2800" dirty="0" smtClean="0"/>
              <a:t>to tell a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 at ASU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Recommendations for researchers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4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r>
              <a:rPr lang="en-US" sz="2800" dirty="0" smtClean="0"/>
              <a:t>Knowledge gap between researchers and average Americans</a:t>
            </a:r>
          </a:p>
          <a:p>
            <a:pPr lvl="1"/>
            <a:r>
              <a:rPr lang="en-US" sz="2400" dirty="0" smtClean="0"/>
              <a:t>Average reading level: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(</a:t>
            </a:r>
            <a:r>
              <a:rPr lang="en-US" sz="2400" dirty="0" smtClean="0">
                <a:hlinkClick r:id="rId2"/>
              </a:rPr>
              <a:t>HHS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Less than 50% of Americans know what scientists and engineers do (</a:t>
            </a:r>
            <a:r>
              <a:rPr lang="en-US" sz="2400" dirty="0" smtClean="0">
                <a:hlinkClick r:id="rId3"/>
              </a:rPr>
              <a:t>NSF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Bridge the gap</a:t>
            </a:r>
          </a:p>
          <a:p>
            <a:pPr lvl="1"/>
            <a:endParaRPr lang="en-US" sz="2400" dirty="0"/>
          </a:p>
        </p:txBody>
      </p:sp>
      <p:pic>
        <p:nvPicPr>
          <p:cNvPr id="2050" name="Picture 2" descr="C:\Users\Dr. K\Documents\Space Grant\Symposium presentation\Child_reading_at_Brookline_Booksmi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256174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1469" y="5827712"/>
            <a:ext cx="294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What is science journalism?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3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Journalism is not: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4040188" cy="4724400"/>
          </a:xfrm>
        </p:spPr>
        <p:txBody>
          <a:bodyPr/>
          <a:lstStyle/>
          <a:p>
            <a:r>
              <a:rPr lang="en-US" dirty="0" smtClean="0"/>
              <a:t>Tabloids</a:t>
            </a:r>
          </a:p>
          <a:p>
            <a:r>
              <a:rPr lang="en-US" dirty="0" smtClean="0"/>
              <a:t>Movies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Paparazzi </a:t>
            </a:r>
          </a:p>
          <a:p>
            <a:r>
              <a:rPr lang="en-US" dirty="0" smtClean="0"/>
              <a:t>TMZ, MTV, Tonight Show</a:t>
            </a:r>
          </a:p>
          <a:p>
            <a:r>
              <a:rPr lang="en-US" dirty="0" smtClean="0"/>
              <a:t>An effort to support a particular side of an issue or an effort to convince the public to support a particular side of an issue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2286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Journalism is: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1066800"/>
            <a:ext cx="4041775" cy="4800600"/>
          </a:xfrm>
        </p:spPr>
        <p:txBody>
          <a:bodyPr/>
          <a:lstStyle/>
          <a:p>
            <a:r>
              <a:rPr lang="en-US" dirty="0" smtClean="0"/>
              <a:t>An effort to find the facts and tell the truth</a:t>
            </a:r>
          </a:p>
          <a:p>
            <a:r>
              <a:rPr lang="en-US" dirty="0" smtClean="0"/>
              <a:t>A means of engaging and informing the public about current events</a:t>
            </a:r>
          </a:p>
          <a:p>
            <a:r>
              <a:rPr lang="en-US" dirty="0" smtClean="0"/>
              <a:t>A means of creating discussion about current events</a:t>
            </a:r>
          </a:p>
          <a:p>
            <a:r>
              <a:rPr lang="en-US" dirty="0" smtClean="0"/>
              <a:t>Newspapers, news radio, television news, accompanying news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Journalism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1524000"/>
            <a:ext cx="6172200" cy="2438400"/>
          </a:xfrm>
        </p:spPr>
        <p:txBody>
          <a:bodyPr/>
          <a:lstStyle/>
          <a:p>
            <a:r>
              <a:rPr lang="en-US" dirty="0" smtClean="0"/>
              <a:t>A means of bridging the gap between scientists/engineers and the general public</a:t>
            </a:r>
          </a:p>
          <a:p>
            <a:pPr lvl="1"/>
            <a:r>
              <a:rPr lang="en-US" dirty="0" smtClean="0"/>
              <a:t>Distilling complicated information into its most basic form</a:t>
            </a:r>
          </a:p>
          <a:p>
            <a:pPr lvl="1"/>
            <a:r>
              <a:rPr lang="en-US" dirty="0" smtClean="0"/>
              <a:t>Storytelling</a:t>
            </a:r>
          </a:p>
          <a:p>
            <a:pPr lvl="1"/>
            <a:r>
              <a:rPr lang="en-US" dirty="0" smtClean="0"/>
              <a:t>Graphics </a:t>
            </a:r>
            <a:endParaRPr lang="en-US" dirty="0"/>
          </a:p>
        </p:txBody>
      </p:sp>
      <p:pic>
        <p:nvPicPr>
          <p:cNvPr id="3075" name="Picture 3" descr="C:\Users\Dr. K\Documents\Space Grant\Symposium presentation\reading-scientific-american-55436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97200"/>
            <a:ext cx="3543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r. K\Documents\Space Grant\Symposium presentation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3414486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199" y="5275161"/>
            <a:ext cx="262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Wikimedia Commons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101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Benefits and Tradeoffs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487362"/>
          </a:xfrm>
        </p:spPr>
        <p:txBody>
          <a:bodyPr/>
          <a:lstStyle/>
          <a:p>
            <a:r>
              <a:rPr lang="en-US" dirty="0" smtClean="0"/>
              <a:t>Benefits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/>
          <a:p>
            <a:r>
              <a:rPr lang="en-US" dirty="0" smtClean="0"/>
              <a:t>People know what you’re researching and what you’ve discovered</a:t>
            </a:r>
          </a:p>
          <a:p>
            <a:r>
              <a:rPr lang="en-US" dirty="0" smtClean="0"/>
              <a:t>People are informed</a:t>
            </a:r>
          </a:p>
          <a:p>
            <a:r>
              <a:rPr lang="en-US" dirty="0" smtClean="0"/>
              <a:t>People are inspired</a:t>
            </a:r>
          </a:p>
          <a:p>
            <a:r>
              <a:rPr lang="en-US" dirty="0" smtClean="0"/>
              <a:t>You get the chance to tell people why your work is important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487362"/>
          </a:xfrm>
        </p:spPr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3951288"/>
          </a:xfrm>
        </p:spPr>
        <p:txBody>
          <a:bodyPr/>
          <a:lstStyle/>
          <a:p>
            <a:r>
              <a:rPr lang="en-US" dirty="0" smtClean="0"/>
              <a:t>You don’t get to read the story before it’s published</a:t>
            </a:r>
          </a:p>
          <a:p>
            <a:r>
              <a:rPr lang="en-US" dirty="0" smtClean="0"/>
              <a:t>You have to trust the journalist</a:t>
            </a:r>
          </a:p>
          <a:p>
            <a:r>
              <a:rPr lang="en-US" dirty="0" smtClean="0"/>
              <a:t>There is a fine line between what is accurate and what is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46" y="5265"/>
            <a:ext cx="8229600" cy="1143000"/>
          </a:xfrm>
        </p:spPr>
        <p:txBody>
          <a:bodyPr/>
          <a:lstStyle/>
          <a:p>
            <a:r>
              <a:rPr lang="en-US" dirty="0" smtClean="0"/>
              <a:t>Communication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2997663"/>
            <a:ext cx="1524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05600" y="2997663"/>
            <a:ext cx="1524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>
            <a:off x="1676400" y="1702263"/>
            <a:ext cx="6096000" cy="1143000"/>
          </a:xfrm>
          <a:prstGeom prst="curvedDownArrow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1752600" y="4293063"/>
            <a:ext cx="6019800" cy="1066800"/>
          </a:xfrm>
          <a:prstGeom prst="curvedUpArrow">
            <a:avLst/>
          </a:prstGeom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8750" y="3245997"/>
            <a:ext cx="109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Sender</a:t>
            </a:r>
          </a:p>
          <a:p>
            <a:r>
              <a:rPr lang="en-US" dirty="0" smtClean="0"/>
              <a:t>(scientist)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0940" y="3245996"/>
            <a:ext cx="98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</a:p>
          <a:p>
            <a:pPr algn="ctr"/>
            <a:r>
              <a:rPr lang="en-US" dirty="0" smtClean="0"/>
              <a:t>(reader)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1517597"/>
            <a:ext cx="1009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87330" y="5175197"/>
            <a:ext cx="10741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14500" y="1905694"/>
            <a:ext cx="685800" cy="736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6674" y="1525515"/>
            <a:ext cx="161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Knowledge gap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63798" y="1169659"/>
            <a:ext cx="304800" cy="1120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19400" y="800327"/>
            <a:ext cx="168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Religious beliefs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261470" y="1332931"/>
            <a:ext cx="301130" cy="940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2999" y="712715"/>
            <a:ext cx="214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entertainment</a:t>
            </a:r>
          </a:p>
          <a:p>
            <a:r>
              <a:rPr lang="en-US" dirty="0" smtClean="0"/>
              <a:t>options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025600" y="1517597"/>
            <a:ext cx="680000" cy="756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83797" y="1182298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Jargon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553200" y="1551630"/>
            <a:ext cx="1066800" cy="1039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50553" y="119729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38400" y="1197290"/>
            <a:ext cx="762000" cy="1241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57400" y="872266"/>
            <a:ext cx="64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920465" y="2992408"/>
            <a:ext cx="1524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058" y="3374888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Journalist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62793" y="3551581"/>
            <a:ext cx="1257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4" idx="3"/>
          </p:cNvCxnSpPr>
          <p:nvPr/>
        </p:nvCxnSpPr>
        <p:spPr>
          <a:xfrm>
            <a:off x="5444465" y="3563908"/>
            <a:ext cx="1108735" cy="5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5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6" grpId="0" animBg="1"/>
      <p:bldP spid="17" grpId="0"/>
      <p:bldP spid="18" grpId="0"/>
      <p:bldP spid="19" grpId="0" animBg="1"/>
      <p:bldP spid="20" grpId="0" animBg="1"/>
      <p:bldP spid="23" grpId="0"/>
      <p:bldP spid="28" grpId="0"/>
      <p:bldP spid="31" grpId="0"/>
      <p:bldP spid="34" grpId="0"/>
      <p:bldP spid="37" grpId="0"/>
      <p:bldP spid="43" grpId="0"/>
      <p:bldP spid="24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Storytelling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040188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a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all the facts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Attach the story to a character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Focus on the WHY (why is this important to people, why should they care)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Play to readers’ emotions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Hit the readers with facts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Ending</a:t>
            </a:r>
            <a:endParaRPr lang="en-US" dirty="0"/>
          </a:p>
        </p:txBody>
      </p:sp>
      <p:pic>
        <p:nvPicPr>
          <p:cNvPr id="4098" name="Picture 2" descr="C:\Users\Dr. K\Documents\Space Grant\Symposium presentation\220px-Chasing_Ice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3671"/>
            <a:ext cx="27940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782" y="5386614"/>
            <a:ext cx="294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27842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420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Challenges and Solutions</vt:lpstr>
      <vt:lpstr>What is science journalism?</vt:lpstr>
      <vt:lpstr>PowerPoint Presentation</vt:lpstr>
      <vt:lpstr>Science Journalism</vt:lpstr>
      <vt:lpstr>Benefits and Tradeoffs</vt:lpstr>
      <vt:lpstr>Communication Model</vt:lpstr>
      <vt:lpstr>Storytelling basics</vt:lpstr>
      <vt:lpstr>PowerPoint Presentation</vt:lpstr>
      <vt:lpstr>Recommendations for Researchers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</dc:creator>
  <cp:lastModifiedBy>Dr. K</cp:lastModifiedBy>
  <cp:revision>34</cp:revision>
  <dcterms:created xsi:type="dcterms:W3CDTF">2014-03-31T05:34:50Z</dcterms:created>
  <dcterms:modified xsi:type="dcterms:W3CDTF">2014-04-02T06:19:10Z</dcterms:modified>
</cp:coreProperties>
</file>